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18"/>
  </p:notesMasterIdLst>
  <p:sldIdLst>
    <p:sldId id="256" r:id="rId5"/>
    <p:sldId id="258" r:id="rId6"/>
    <p:sldId id="313" r:id="rId7"/>
    <p:sldId id="311" r:id="rId8"/>
    <p:sldId id="292" r:id="rId9"/>
    <p:sldId id="310" r:id="rId10"/>
    <p:sldId id="305" r:id="rId11"/>
    <p:sldId id="315" r:id="rId12"/>
    <p:sldId id="295" r:id="rId13"/>
    <p:sldId id="293" r:id="rId14"/>
    <p:sldId id="301" r:id="rId15"/>
    <p:sldId id="261" r:id="rId16"/>
    <p:sldId id="291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Nunito" pitchFamily="2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48" roundtripDataSignature="AMtx7miZ+o/r6u2A8+H0g+D8pZ+7+ryG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9D9F"/>
    <a:srgbClr val="C2CCD0"/>
    <a:srgbClr val="303B3F"/>
    <a:srgbClr val="A3B2B8"/>
    <a:srgbClr val="1694B2"/>
    <a:srgbClr val="8498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F52E07-9C0C-426B-ABF9-E9E546FA4E60}" v="279" dt="2021-11-06T14:23:53.7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94" autoAdjust="0"/>
    <p:restoredTop sz="77321" autoAdjust="0"/>
  </p:normalViewPr>
  <p:slideViewPr>
    <p:cSldViewPr snapToGrid="0">
      <p:cViewPr varScale="1">
        <p:scale>
          <a:sx n="88" d="100"/>
          <a:sy n="88" d="100"/>
        </p:scale>
        <p:origin x="174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48" Type="http://customschemas.google.com/relationships/presentationmetadata" Target="metadata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r>
              <a:rPr lang="pt-PT" sz="2400" b="0" u="none" dirty="0">
                <a:solidFill>
                  <a:srgbClr val="FF0000"/>
                </a:solidFill>
                <a:effectLst/>
              </a:rPr>
              <a:t>Bom dia a todos, o meu nome é francisco dias e irei apresentar o tema da minha tese: </a:t>
            </a:r>
            <a:r>
              <a:rPr lang="en-US" sz="2400" b="1" dirty="0">
                <a:solidFill>
                  <a:srgbClr val="1694B2"/>
                </a:solidFill>
                <a:latin typeface="Nunito"/>
                <a:ea typeface="Nunito"/>
                <a:cs typeface="Nunito"/>
                <a:sym typeface="Nunito"/>
              </a:rPr>
              <a:t>ALFA-Pc: Streaming Point Cloud Data Compression</a:t>
            </a:r>
            <a:endParaRPr lang="pt-PT" sz="2400" b="0" u="none" dirty="0">
              <a:solidFill>
                <a:srgbClr val="FF0000"/>
              </a:solidFill>
              <a:effectLst/>
            </a:endParaRPr>
          </a:p>
          <a:p>
            <a:pPr marL="3657600" lvl="8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2400" b="0" u="none" dirty="0">
              <a:solidFill>
                <a:srgbClr val="FF0000"/>
              </a:solidFill>
              <a:effectLst/>
            </a:endParaRPr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visa contribuir para se atingir os níveis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veichles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autonomy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acordo com a SAE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Aumentar ou atingir mais brevemente os níveis de condução autónoma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Carro é auxiliado pelo sensor Lidar. 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Ajudar no problema de processamento de dados do Lidar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Melhorar o comportamento deste sensor tem grande relevância para se atingir os níveis de condução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autonoma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Auxiliar os sistemas que processam os dados do lidar, baixando a sua complexidade, diminuindo a exigência de recursos computacionais</a:t>
            </a:r>
          </a:p>
        </p:txBody>
      </p:sp>
      <p:sp>
        <p:nvSpPr>
          <p:cNvPr id="147" name="Google Shape;14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9830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246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Area</a:t>
            </a:r>
            <a:r>
              <a:rPr lang="pt-PT" dirty="0"/>
              <a:t> Relevante, interesse</a:t>
            </a:r>
            <a:endParaRPr dirty="0"/>
          </a:p>
        </p:txBody>
      </p:sp>
      <p:sp>
        <p:nvSpPr>
          <p:cNvPr id="147" name="Google Shape;14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43F6D-8031-40C0-A2FB-D186F4C209B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56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Um pouco de contextualização….</a:t>
            </a:r>
            <a:endParaRPr dirty="0"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Lidar, mede distancias para os objetos através de pulsos de luz, laser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Consegue apontar para varias zonas do ambiente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Emite luz e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tem um sensor que mede a luz recebida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Tempo de voo, calculo a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distanta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Esta dissertação insere-se no tema da condução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autonoma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com o foco no sensor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LiDAR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É um sensor fulcral na condução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autonoma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959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Point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clouds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com muitos dados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output de um sensor pode atingir débitos de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Gbit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/s, isto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pq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 futuro é ter sensores com mais resolução, proporcionando melhor qualidade de imagem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 analogia, uma fotografia, mais pixéis mais resolução, mais qualidade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Desafio da quantidade de dados.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Quanto mais qualidade eu quiser, mais pontos, mais resolução preciso de ter para poder obter a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point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cloud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Problemas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Quantos mais pontos eu tenho, mais dados tenho que processar, mais poder computacional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4" name="Google Shape;13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2810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7107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pt-PT" sz="1200" b="0" dirty="0">
                <a:solidFill>
                  <a:srgbClr val="1694B2"/>
                </a:solidFill>
                <a:latin typeface="Nunito"/>
                <a:ea typeface="+mn-lt"/>
                <a:cs typeface="+mn-lt"/>
              </a:rPr>
              <a:t>Ferramenta genérica, hibrida</a:t>
            </a:r>
          </a:p>
          <a:p>
            <a:pPr algn="l"/>
            <a:r>
              <a:rPr lang="pt-PT" sz="1200" b="0" dirty="0">
                <a:solidFill>
                  <a:srgbClr val="1694B2"/>
                </a:solidFill>
                <a:latin typeface="Nunito"/>
                <a:ea typeface="+mn-lt"/>
                <a:cs typeface="+mn-lt"/>
              </a:rPr>
              <a:t>Dá suporte a algoritmos em SW e HW(acelerados em </a:t>
            </a:r>
            <a:r>
              <a:rPr lang="pt-PT" sz="1200" b="0" dirty="0" err="1">
                <a:solidFill>
                  <a:srgbClr val="1694B2"/>
                </a:solidFill>
                <a:latin typeface="Nunito"/>
                <a:ea typeface="+mn-lt"/>
                <a:cs typeface="+mn-lt"/>
              </a:rPr>
              <a:t>fpga</a:t>
            </a:r>
            <a:r>
              <a:rPr lang="pt-PT" sz="1200" b="0" dirty="0">
                <a:solidFill>
                  <a:srgbClr val="1694B2"/>
                </a:solidFill>
                <a:latin typeface="Nunito"/>
                <a:ea typeface="+mn-lt"/>
                <a:cs typeface="+mn-lt"/>
              </a:rPr>
              <a:t>)</a:t>
            </a:r>
          </a:p>
          <a:p>
            <a:pPr algn="l"/>
            <a:r>
              <a:rPr lang="pt-PT" sz="1200" b="0" dirty="0">
                <a:solidFill>
                  <a:srgbClr val="1694B2"/>
                </a:solidFill>
                <a:latin typeface="Nunito"/>
                <a:ea typeface="+mn-lt"/>
                <a:cs typeface="+mn-lt"/>
              </a:rPr>
              <a:t>ALFA pretende ajudar nos desafios existentes para </a:t>
            </a:r>
            <a:r>
              <a:rPr lang="pt-PT" sz="1200" b="0" dirty="0" err="1">
                <a:solidFill>
                  <a:srgbClr val="1694B2"/>
                </a:solidFill>
                <a:latin typeface="Nunito"/>
                <a:ea typeface="+mn-lt"/>
                <a:cs typeface="+mn-lt"/>
              </a:rPr>
              <a:t>automotive</a:t>
            </a:r>
            <a:endParaRPr lang="pt-PT" sz="1200" b="0" dirty="0">
              <a:solidFill>
                <a:srgbClr val="1694B2"/>
              </a:solidFill>
              <a:latin typeface="Nunito"/>
              <a:ea typeface="+mn-lt"/>
              <a:cs typeface="+mn-lt"/>
            </a:endParaRPr>
          </a:p>
        </p:txBody>
      </p:sp>
      <p:sp>
        <p:nvSpPr>
          <p:cNvPr id="147" name="Google Shape;14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1054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5509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 suporte ao ALFA capacidades de compressão de dados em transito provenientes do sensor 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Quer em SW e em HW</a:t>
            </a:r>
          </a:p>
        </p:txBody>
      </p:sp>
      <p:sp>
        <p:nvSpPr>
          <p:cNvPr id="147" name="Google Shape;14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60225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9548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3173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4254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4588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21870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5128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7611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04652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7123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41155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73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5873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217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5946133" y="553783"/>
            <a:ext cx="6245867" cy="2542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94B2"/>
              </a:buClr>
              <a:buSzPts val="4000"/>
              <a:buFont typeface="Nunito"/>
              <a:buNone/>
            </a:pPr>
            <a:r>
              <a:rPr lang="en-US" sz="4400" b="1" dirty="0">
                <a:solidFill>
                  <a:srgbClr val="1694B2"/>
                </a:solidFill>
                <a:latin typeface="Nunito"/>
                <a:ea typeface="Nunito"/>
                <a:cs typeface="Nunito"/>
                <a:sym typeface="Nunito"/>
              </a:rPr>
              <a:t>ALFA-Pc: Streaming Point Cloud Data Compression</a:t>
            </a:r>
            <a:endParaRPr lang="en-US" sz="4400" b="1" dirty="0"/>
          </a:p>
        </p:txBody>
      </p:sp>
      <p:sp>
        <p:nvSpPr>
          <p:cNvPr id="90" name="Google Shape;90;p1"/>
          <p:cNvSpPr txBox="1"/>
          <p:nvPr/>
        </p:nvSpPr>
        <p:spPr>
          <a:xfrm rot="-584536">
            <a:off x="475663" y="3382287"/>
            <a:ext cx="59436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ESRG</a:t>
            </a:r>
            <a:r>
              <a:rPr lang="en-US" sz="36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v3</a:t>
            </a:r>
            <a:endParaRPr sz="3600" b="1" i="0" u="none" strike="noStrike" cap="non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6096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/>
          <p:cNvSpPr txBox="1"/>
          <p:nvPr/>
        </p:nvSpPr>
        <p:spPr>
          <a:xfrm>
            <a:off x="5981388" y="3261346"/>
            <a:ext cx="6245867" cy="100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1800"/>
              <a:buFont typeface="Nunito"/>
              <a:buNone/>
            </a:pPr>
            <a:r>
              <a:rPr lang="en-US" sz="18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Francisco Dias</a:t>
            </a:r>
          </a:p>
          <a:p>
            <a:pPr algn="ctr">
              <a:buClr>
                <a:srgbClr val="303B3F"/>
              </a:buClr>
              <a:buSzPts val="1800"/>
            </a:pPr>
            <a:r>
              <a:rPr lang="en-US" sz="18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Advisor:</a:t>
            </a:r>
            <a:r>
              <a:rPr lang="en-US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 Prof. João Monteiro</a:t>
            </a:r>
            <a:endParaRPr lang="en-US" sz="1800" b="1" dirty="0">
              <a:solidFill>
                <a:srgbClr val="303B3F"/>
              </a:solidFill>
              <a:latin typeface="Nunito"/>
              <a:ea typeface="Nunito"/>
              <a:cs typeface="Nuni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1800"/>
              <a:buFont typeface="Nunito"/>
              <a:buNone/>
            </a:pPr>
            <a:r>
              <a:rPr lang="en-US" sz="18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Co-Advisor: Prof. Tiago Gomes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2166B"/>
              </a:buClr>
              <a:buSzPts val="2000"/>
              <a:buFont typeface="Nunito"/>
              <a:buNone/>
            </a:pPr>
            <a:endParaRPr sz="2000" b="0" i="1" u="none" strike="noStrike" cap="none" dirty="0">
              <a:solidFill>
                <a:srgbClr val="303B3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000"/>
              <a:buFont typeface="Nunito"/>
              <a:buNone/>
            </a:pPr>
            <a:endParaRPr lang="en-US" sz="2800" b="1" i="0" u="none" strike="noStrike" cap="none" dirty="0">
              <a:solidFill>
                <a:srgbClr val="303B3F"/>
              </a:solidFill>
              <a:latin typeface="Nunito" pitchFamily="2" charset="0"/>
              <a:ea typeface="Nunito"/>
              <a:cs typeface="Nunito"/>
              <a:sym typeface="Nuni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000"/>
              <a:buFont typeface="Nunito"/>
              <a:buNone/>
            </a:pPr>
            <a:r>
              <a:rPr lang="en-US" sz="2800" b="1" i="0" u="none" strike="noStrike" cap="none" dirty="0">
                <a:solidFill>
                  <a:srgbClr val="303B3F"/>
                </a:solidFill>
                <a:latin typeface="Nunito" pitchFamily="2" charset="0"/>
                <a:ea typeface="Nunito"/>
                <a:cs typeface="Nunito"/>
                <a:sym typeface="Nunito"/>
              </a:rPr>
              <a:t>Universidade do Minho</a:t>
            </a:r>
            <a:endParaRPr sz="2800" b="1" i="0" u="none" strike="noStrike" cap="none" dirty="0">
              <a:solidFill>
                <a:srgbClr val="303B3F"/>
              </a:solidFill>
              <a:latin typeface="Nunito" pitchFamily="2" charset="0"/>
              <a:ea typeface="Nunito"/>
              <a:cs typeface="Nunito"/>
              <a:sym typeface="Nunito"/>
            </a:endParaRPr>
          </a:p>
        </p:txBody>
      </p:sp>
      <p:pic>
        <p:nvPicPr>
          <p:cNvPr id="9" name="Picture 2" descr="http://minho.com.br/src/uploads/2017/11/11082_744670288942563_7706005234372126147_n.jpg">
            <a:extLst>
              <a:ext uri="{FF2B5EF4-FFF2-40B4-BE49-F238E27FC236}">
                <a16:creationId xmlns:a16="http://schemas.microsoft.com/office/drawing/2014/main" id="{C525285F-45A1-435F-B6F3-9A1F0CDA4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rgbClr val="1694B2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203" y="6215009"/>
            <a:ext cx="620855" cy="614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4">
            <a:extLst>
              <a:ext uri="{FF2B5EF4-FFF2-40B4-BE49-F238E27FC236}">
                <a16:creationId xmlns:a16="http://schemas.microsoft.com/office/drawing/2014/main" id="{6154881B-01E7-4B14-B866-F8088A9D06A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439" y="6083994"/>
            <a:ext cx="1429766" cy="1000836"/>
          </a:xfrm>
          <a:prstGeom prst="rect">
            <a:avLst/>
          </a:prstGeom>
        </p:spPr>
      </p:pic>
      <p:pic>
        <p:nvPicPr>
          <p:cNvPr id="11" name="Picture 15">
            <a:extLst>
              <a:ext uri="{FF2B5EF4-FFF2-40B4-BE49-F238E27FC236}">
                <a16:creationId xmlns:a16="http://schemas.microsoft.com/office/drawing/2014/main" id="{F0B0840E-161A-4901-B01B-A9B5CEEC73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949" y="6131235"/>
            <a:ext cx="2752051" cy="794216"/>
          </a:xfrm>
          <a:prstGeom prst="rect">
            <a:avLst/>
          </a:prstGeom>
        </p:spPr>
      </p:pic>
      <p:pic>
        <p:nvPicPr>
          <p:cNvPr id="12" name="Picture 16">
            <a:extLst>
              <a:ext uri="{FF2B5EF4-FFF2-40B4-BE49-F238E27FC236}">
                <a16:creationId xmlns:a16="http://schemas.microsoft.com/office/drawing/2014/main" id="{EF34DBA4-69A2-43CA-911F-63BC3088E3C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712" y="6215009"/>
            <a:ext cx="626668" cy="62666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52;p6">
            <a:extLst>
              <a:ext uri="{FF2B5EF4-FFF2-40B4-BE49-F238E27FC236}">
                <a16:creationId xmlns:a16="http://schemas.microsoft.com/office/drawing/2014/main" id="{294D3845-7789-4538-BE3A-9F8F34651963}"/>
              </a:ext>
            </a:extLst>
          </p:cNvPr>
          <p:cNvSpPr/>
          <p:nvPr/>
        </p:nvSpPr>
        <p:spPr>
          <a:xfrm>
            <a:off x="-2" y="4535410"/>
            <a:ext cx="12192000" cy="361511"/>
          </a:xfrm>
          <a:prstGeom prst="rect">
            <a:avLst/>
          </a:prstGeom>
          <a:solidFill>
            <a:srgbClr val="303B3F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algn="ctr">
              <a:lnSpc>
                <a:spcPct val="90000"/>
              </a:lnSpc>
              <a:buClr>
                <a:srgbClr val="303B3F"/>
              </a:buClr>
              <a:buSzPts val="3900"/>
            </a:pPr>
            <a:r>
              <a:rPr lang="en-US" sz="39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Relevance –</a:t>
            </a:r>
            <a:r>
              <a:rPr lang="en-US" sz="4000" b="1" i="0" u="none" strike="noStrike" cap="none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3900" b="1" dirty="0">
                <a:solidFill>
                  <a:srgbClr val="1694B2"/>
                </a:solidFill>
                <a:latin typeface="Nunito"/>
                <a:sym typeface="Nunito"/>
              </a:rPr>
              <a:t>Technical &amp; Scientific </a:t>
            </a:r>
            <a:endParaRPr lang="en-US" sz="3900" b="1" dirty="0">
              <a:solidFill>
                <a:srgbClr val="1694B2"/>
              </a:solidFill>
              <a:latin typeface="Nunito"/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0" y="658907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10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2" name="Google Shape;152;p6"/>
          <p:cNvSpPr/>
          <p:nvPr/>
        </p:nvSpPr>
        <p:spPr>
          <a:xfrm>
            <a:off x="-2" y="1467289"/>
            <a:ext cx="12192000" cy="3083441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id="{D27FF1A7-0051-4C17-8CAA-4B9A5A199D21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2" name="Picture 16">
            <a:extLst>
              <a:ext uri="{FF2B5EF4-FFF2-40B4-BE49-F238E27FC236}">
                <a16:creationId xmlns:a16="http://schemas.microsoft.com/office/drawing/2014/main" id="{B565315E-2F2A-453C-8E1D-396E5827EC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3" name="Picture 17">
            <a:extLst>
              <a:ext uri="{FF2B5EF4-FFF2-40B4-BE49-F238E27FC236}">
                <a16:creationId xmlns:a16="http://schemas.microsoft.com/office/drawing/2014/main" id="{7CE2CCEC-0FC6-4198-A4DC-05207BA692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7231F054-8C85-4B37-8042-7F2C715D7A5B}"/>
              </a:ext>
            </a:extLst>
          </p:cNvPr>
          <p:cNvSpPr txBox="1"/>
          <p:nvPr/>
        </p:nvSpPr>
        <p:spPr>
          <a:xfrm>
            <a:off x="-2" y="1580225"/>
            <a:ext cx="12192000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1694B2"/>
                </a:solidFill>
                <a:latin typeface="Nunito"/>
              </a:rPr>
              <a:t>Autonomous driving 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is the </a:t>
            </a:r>
            <a:r>
              <a:rPr lang="en-US" b="1" dirty="0">
                <a:solidFill>
                  <a:srgbClr val="1694B2"/>
                </a:solidFill>
                <a:latin typeface="Nunito"/>
              </a:rPr>
              <a:t>new trend 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in the automotive industry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Greater Road Safety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Reduced Congestion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Environmental Gains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1694B2"/>
                </a:solidFill>
                <a:latin typeface="Nunito"/>
              </a:rPr>
              <a:t>Contribute to help achieve the </a:t>
            </a:r>
            <a:r>
              <a:rPr lang="en-US" b="1" dirty="0">
                <a:solidFill>
                  <a:srgbClr val="1694B2"/>
                </a:solidFill>
                <a:latin typeface="Nunito"/>
              </a:rPr>
              <a:t>levels of vehicle autonomy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 according to Society of Automotive Engineers (SAE)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Improving the behavior of this sensor has great relevance for achieving the levels of autonomous driving</a:t>
            </a:r>
            <a:endParaRPr lang="en-US" sz="1600" dirty="0">
              <a:solidFill>
                <a:srgbClr val="1694B2"/>
              </a:solidFill>
              <a:latin typeface="Nunit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Support the systems that process LiDAR data, lowering their complexity and reducing computational resources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/>
              </a:rPr>
              <a:t>Increase or reach the levels of autonomous driving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3187574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8" name="Google Shape;508;p27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9" name="Google Shape;509;p27"/>
          <p:cNvSpPr txBox="1"/>
          <p:nvPr/>
        </p:nvSpPr>
        <p:spPr>
          <a:xfrm>
            <a:off x="8766929" y="5029199"/>
            <a:ext cx="3425072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Motivation</a:t>
            </a:r>
            <a:endParaRPr dirty="0"/>
          </a:p>
        </p:txBody>
      </p:sp>
      <p:sp>
        <p:nvSpPr>
          <p:cNvPr id="510" name="Google Shape;510;p27"/>
          <p:cNvSpPr txBox="1"/>
          <p:nvPr/>
        </p:nvSpPr>
        <p:spPr>
          <a:xfrm>
            <a:off x="4895850" y="6003472"/>
            <a:ext cx="7296149" cy="230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4193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152;p6">
            <a:extLst>
              <a:ext uri="{FF2B5EF4-FFF2-40B4-BE49-F238E27FC236}">
                <a16:creationId xmlns:a16="http://schemas.microsoft.com/office/drawing/2014/main" id="{78A24734-BC83-4E90-8EBB-75B1FDB759C3}"/>
              </a:ext>
            </a:extLst>
          </p:cNvPr>
          <p:cNvSpPr/>
          <p:nvPr/>
        </p:nvSpPr>
        <p:spPr>
          <a:xfrm>
            <a:off x="0" y="1490614"/>
            <a:ext cx="12192000" cy="3439059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" name="Picture 6" descr="The Future of the Automotive Industry | Predictions for 2021">
            <a:extLst>
              <a:ext uri="{FF2B5EF4-FFF2-40B4-BE49-F238E27FC236}">
                <a16:creationId xmlns:a16="http://schemas.microsoft.com/office/drawing/2014/main" id="{25FE2A2C-959C-4311-8CCA-657A044022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5" b="19874"/>
          <a:stretch/>
        </p:blipFill>
        <p:spPr bwMode="auto">
          <a:xfrm>
            <a:off x="2" y="1490614"/>
            <a:ext cx="12191997" cy="3068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9" name="Google Shape;149;p6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3900"/>
              <a:buFont typeface="Nunito"/>
              <a:buNone/>
            </a:pPr>
            <a:r>
              <a:rPr lang="en-US" sz="39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Motivation</a:t>
            </a:r>
            <a:endParaRPr b="1" dirty="0">
              <a:highlight>
                <a:srgbClr val="FFFF00"/>
              </a:highlight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12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2E453257-7890-4E36-BBE9-35218A15B82D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A464B154-C085-4974-8F7F-A01E55F22F7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4" name="Picture 17">
            <a:extLst>
              <a:ext uri="{FF2B5EF4-FFF2-40B4-BE49-F238E27FC236}">
                <a16:creationId xmlns:a16="http://schemas.microsoft.com/office/drawing/2014/main" id="{702BBBF5-EDF0-493A-9B78-54EE5832CE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05353E73-4A97-436E-A429-8F2806CC59AA}"/>
              </a:ext>
            </a:extLst>
          </p:cNvPr>
          <p:cNvSpPr txBox="1"/>
          <p:nvPr/>
        </p:nvSpPr>
        <p:spPr>
          <a:xfrm>
            <a:off x="4857158" y="1640482"/>
            <a:ext cx="24776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latin typeface="Nunito" pitchFamily="2" charset="0"/>
            </a:endParaRPr>
          </a:p>
          <a:p>
            <a:pPr algn="ctr"/>
            <a:r>
              <a:rPr lang="en-US" b="1" dirty="0">
                <a:latin typeface="Nunito" pitchFamily="2" charset="0"/>
              </a:rPr>
              <a:t>Automotive Field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b="1" dirty="0">
              <a:latin typeface="Nunito" pitchFamily="2" charset="0"/>
            </a:endParaRPr>
          </a:p>
          <a:p>
            <a:pPr algn="ctr"/>
            <a:r>
              <a:rPr lang="en-US" b="1" dirty="0">
                <a:latin typeface="Nunito" pitchFamily="2" charset="0"/>
              </a:rPr>
              <a:t>LiDAR Technology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b="1" dirty="0">
              <a:latin typeface="Nunito" pitchFamily="2" charset="0"/>
            </a:endParaRPr>
          </a:p>
          <a:p>
            <a:pPr algn="ctr"/>
            <a:r>
              <a:rPr lang="en-US" b="1" dirty="0">
                <a:latin typeface="Nunito" pitchFamily="2" charset="0"/>
              </a:rPr>
              <a:t>Hardware Design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b="1" dirty="0">
              <a:latin typeface="Nunito" pitchFamily="2" charset="0"/>
            </a:endParaRPr>
          </a:p>
          <a:p>
            <a:pPr algn="ctr"/>
            <a:r>
              <a:rPr lang="en-US" b="1" dirty="0">
                <a:latin typeface="Nunito" pitchFamily="2" charset="0"/>
              </a:rPr>
              <a:t>Embedded Systems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</p:txBody>
      </p:sp>
      <p:sp>
        <p:nvSpPr>
          <p:cNvPr id="29" name="Google Shape;152;p6">
            <a:extLst>
              <a:ext uri="{FF2B5EF4-FFF2-40B4-BE49-F238E27FC236}">
                <a16:creationId xmlns:a16="http://schemas.microsoft.com/office/drawing/2014/main" id="{E7118400-3DB3-4A0C-8AED-719B815F2ABB}"/>
              </a:ext>
            </a:extLst>
          </p:cNvPr>
          <p:cNvSpPr/>
          <p:nvPr/>
        </p:nvSpPr>
        <p:spPr>
          <a:xfrm>
            <a:off x="0" y="4563691"/>
            <a:ext cx="12191998" cy="361511"/>
          </a:xfrm>
          <a:prstGeom prst="rect">
            <a:avLst/>
          </a:prstGeom>
          <a:solidFill>
            <a:srgbClr val="303B3F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87149320-78FA-42F7-8590-956F8EDC4A34}"/>
              </a:ext>
            </a:extLst>
          </p:cNvPr>
          <p:cNvSpPr/>
          <p:nvPr/>
        </p:nvSpPr>
        <p:spPr>
          <a:xfrm>
            <a:off x="0" y="2390662"/>
            <a:ext cx="12192000" cy="2219045"/>
          </a:xfrm>
          <a:prstGeom prst="rect">
            <a:avLst/>
          </a:prstGeom>
          <a:solidFill>
            <a:srgbClr val="8498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19776A9-AAC6-4C4A-935D-9E176AB1A911}"/>
              </a:ext>
            </a:extLst>
          </p:cNvPr>
          <p:cNvSpPr txBox="1">
            <a:spLocks/>
          </p:cNvSpPr>
          <p:nvPr/>
        </p:nvSpPr>
        <p:spPr>
          <a:xfrm>
            <a:off x="0" y="2390662"/>
            <a:ext cx="121920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03B3F"/>
                </a:solidFill>
                <a:latin typeface="Nunito" panose="00000500000000000000" pitchFamily="2" charset="0"/>
              </a:rPr>
              <a:t>THANK</a:t>
            </a:r>
            <a:r>
              <a:rPr lang="en-US" dirty="0">
                <a:solidFill>
                  <a:srgbClr val="1694B2"/>
                </a:solidFill>
                <a:latin typeface="Nunito" panose="00000500000000000000" pitchFamily="2" charset="0"/>
              </a:rPr>
              <a:t> YOU!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19776A9-AAC6-4C4A-935D-9E176AB1A911}"/>
              </a:ext>
            </a:extLst>
          </p:cNvPr>
          <p:cNvSpPr txBox="1">
            <a:spLocks/>
          </p:cNvSpPr>
          <p:nvPr/>
        </p:nvSpPr>
        <p:spPr>
          <a:xfrm>
            <a:off x="0" y="3200287"/>
            <a:ext cx="12192000" cy="5429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8498A0"/>
                </a:solidFill>
                <a:latin typeface="Nunito" panose="00000500000000000000" pitchFamily="2" charset="0"/>
              </a:rPr>
              <a:t>ANY QUESTIONS?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19776A9-AAC6-4C4A-935D-9E176AB1A911}"/>
              </a:ext>
            </a:extLst>
          </p:cNvPr>
          <p:cNvSpPr txBox="1">
            <a:spLocks/>
          </p:cNvSpPr>
          <p:nvPr/>
        </p:nvSpPr>
        <p:spPr>
          <a:xfrm>
            <a:off x="0" y="4190887"/>
            <a:ext cx="12192000" cy="4188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dirty="0">
              <a:solidFill>
                <a:srgbClr val="8498A0"/>
              </a:solidFill>
              <a:latin typeface="Nunito" panose="00000500000000000000" pitchFamily="2" charset="0"/>
            </a:endParaRPr>
          </a:p>
          <a:p>
            <a:endParaRPr lang="pt-PT" sz="1800" dirty="0">
              <a:solidFill>
                <a:srgbClr val="8498A0"/>
              </a:solidFill>
              <a:latin typeface="Nunito" panose="00000500000000000000" pitchFamily="2" charset="0"/>
            </a:endParaRPr>
          </a:p>
          <a:p>
            <a:endParaRPr lang="pt-PT" sz="1800" dirty="0">
              <a:solidFill>
                <a:srgbClr val="8498A0"/>
              </a:solidFill>
              <a:latin typeface="Nunito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8498A0"/>
                </a:solidFill>
                <a:latin typeface="Nunito" panose="00000500000000000000" pitchFamily="2" charset="0"/>
              </a:rPr>
              <a:t>| Francisco Dias a85023 | a85023@alunos.uminho.pt </a:t>
            </a:r>
            <a:r>
              <a:rPr lang="en-US" sz="1800" dirty="0">
                <a:solidFill>
                  <a:srgbClr val="8498A0"/>
                </a:solidFill>
                <a:latin typeface="Nunito" panose="00000500000000000000" pitchFamily="2" charset="0"/>
              </a:rPr>
              <a:t>|</a:t>
            </a:r>
          </a:p>
          <a:p>
            <a:pPr>
              <a:lnSpc>
                <a:spcPct val="150000"/>
              </a:lnSpc>
            </a:pPr>
            <a:endParaRPr lang="pt-PT" sz="1800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62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p3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" name="Google Shape;116;p3"/>
          <p:cNvSpPr txBox="1"/>
          <p:nvPr/>
        </p:nvSpPr>
        <p:spPr>
          <a:xfrm>
            <a:off x="6968971" y="5029199"/>
            <a:ext cx="5223029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Contextualization</a:t>
            </a:r>
          </a:p>
        </p:txBody>
      </p:sp>
      <p:sp>
        <p:nvSpPr>
          <p:cNvPr id="117" name="Google Shape;117;p3"/>
          <p:cNvSpPr txBox="1"/>
          <p:nvPr/>
        </p:nvSpPr>
        <p:spPr>
          <a:xfrm>
            <a:off x="3805084" y="6003472"/>
            <a:ext cx="8386915" cy="240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r>
              <a:rPr lang="pt-PT" sz="1400" dirty="0" err="1">
                <a:solidFill>
                  <a:srgbClr val="8498A0"/>
                </a:solidFill>
                <a:latin typeface="Nunito"/>
              </a:rPr>
              <a:t>LiDAR</a:t>
            </a:r>
            <a:r>
              <a:rPr lang="pt-PT" sz="1400" dirty="0">
                <a:solidFill>
                  <a:srgbClr val="8498A0"/>
                </a:solidFill>
                <a:latin typeface="Nunito"/>
              </a:rPr>
              <a:t>, </a:t>
            </a:r>
            <a:r>
              <a:rPr lang="pt-PT" sz="1400" dirty="0" err="1">
                <a:solidFill>
                  <a:srgbClr val="8498A0"/>
                </a:solidFill>
                <a:latin typeface="Nunito"/>
              </a:rPr>
              <a:t>Point</a:t>
            </a:r>
            <a:r>
              <a:rPr lang="pt-PT" sz="1400" dirty="0">
                <a:solidFill>
                  <a:srgbClr val="8498A0"/>
                </a:solidFill>
                <a:latin typeface="Nunito"/>
              </a:rPr>
              <a:t> </a:t>
            </a:r>
            <a:r>
              <a:rPr lang="pt-PT" sz="1400" dirty="0" err="1">
                <a:solidFill>
                  <a:srgbClr val="8498A0"/>
                </a:solidFill>
                <a:latin typeface="Nunito"/>
              </a:rPr>
              <a:t>Cloud</a:t>
            </a:r>
            <a:r>
              <a:rPr lang="pt-PT" sz="1400" dirty="0">
                <a:solidFill>
                  <a:srgbClr val="8498A0"/>
                </a:solidFill>
                <a:latin typeface="Nunito"/>
              </a:rPr>
              <a:t>, Data Compression, FPGA</a:t>
            </a:r>
            <a:endParaRPr sz="1400" dirty="0">
              <a:solidFill>
                <a:srgbClr val="8498A0"/>
              </a:solidFill>
              <a:latin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800"/>
              <a:buFont typeface="Nunito"/>
              <a:buNone/>
            </a:pPr>
            <a:r>
              <a:rPr lang="pt-PT" sz="4000" b="1" dirty="0" err="1">
                <a:solidFill>
                  <a:srgbClr val="303B3F"/>
                </a:solidFill>
                <a:latin typeface="Nunito"/>
                <a:sym typeface="Nunito"/>
              </a:rPr>
              <a:t>LiDAR</a:t>
            </a:r>
            <a:endParaRPr lang="pt-PT" sz="4000" b="1" dirty="0" err="1">
              <a:solidFill>
                <a:srgbClr val="303B3F"/>
              </a:solidFill>
              <a:latin typeface="Nunito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3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-2" y="1467290"/>
            <a:ext cx="12192000" cy="3039448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361507" y="1467289"/>
            <a:ext cx="3785191" cy="4742125"/>
          </a:xfrm>
          <a:prstGeom prst="rect">
            <a:avLst/>
          </a:prstGeom>
          <a:solidFill>
            <a:srgbClr val="303B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5"/>
          <p:cNvSpPr txBox="1"/>
          <p:nvPr/>
        </p:nvSpPr>
        <p:spPr>
          <a:xfrm>
            <a:off x="361506" y="1467289"/>
            <a:ext cx="3785191" cy="4742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unito"/>
              <a:buNone/>
            </a:pPr>
            <a:endParaRPr dirty="0"/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2DA5546C-C84B-4E15-8A31-32E72438490A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657EA6BE-630D-475E-9C93-9DCC9762227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4" name="Picture 17">
            <a:extLst>
              <a:ext uri="{FF2B5EF4-FFF2-40B4-BE49-F238E27FC236}">
                <a16:creationId xmlns:a16="http://schemas.microsoft.com/office/drawing/2014/main" id="{C8F227FA-B751-4380-84E8-D158B5673E6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7B92CC4-486F-4B52-9FE2-B16D8038EC77}"/>
              </a:ext>
            </a:extLst>
          </p:cNvPr>
          <p:cNvSpPr txBox="1"/>
          <p:nvPr/>
        </p:nvSpPr>
        <p:spPr>
          <a:xfrm>
            <a:off x="4193550" y="1740054"/>
            <a:ext cx="7951594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"/>
              </a:rPr>
              <a:t>Key sensor in autonomous driving.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"/>
              </a:rPr>
              <a:t>Light Detection and Ranging (LiDAR) sensors can be used to measure the distance to an object </a:t>
            </a:r>
            <a:r>
              <a:rPr lang="en-US" dirty="0">
                <a:latin typeface="Nunito" pitchFamily="2" charset="0"/>
              </a:rPr>
              <a:t>by calculating the round-trip time of a laser pulse traveled to the target and 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" pitchFamily="2" charset="0"/>
              </a:rPr>
              <a:t>The sensor output is </a:t>
            </a:r>
            <a:r>
              <a:rPr lang="en-US" b="1" dirty="0">
                <a:latin typeface="Nunito" pitchFamily="2" charset="0"/>
              </a:rPr>
              <a:t>a point-cloud </a:t>
            </a:r>
            <a:r>
              <a:rPr lang="en-US" dirty="0">
                <a:latin typeface="Nunito" pitchFamily="2" charset="0"/>
              </a:rPr>
              <a:t>which consists of a 3D representation of the real environment.</a:t>
            </a:r>
          </a:p>
        </p:txBody>
      </p:sp>
      <p:pic>
        <p:nvPicPr>
          <p:cNvPr id="2" name="What-is-Lidar-video">
            <a:hlinkClick r:id="" action="ppaction://media"/>
            <a:extLst>
              <a:ext uri="{FF2B5EF4-FFF2-40B4-BE49-F238E27FC236}">
                <a16:creationId xmlns:a16="http://schemas.microsoft.com/office/drawing/2014/main" id="{378C6998-678C-4CD4-B1DD-4C4798FD92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3179" y="1952472"/>
            <a:ext cx="3771757" cy="377175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B44E1A1-3EB5-47C5-B5DF-7B5B7059DC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10679" y="3624102"/>
            <a:ext cx="959401" cy="945798"/>
          </a:xfrm>
          <a:prstGeom prst="rect">
            <a:avLst/>
          </a:prstGeom>
        </p:spPr>
      </p:pic>
      <p:sp>
        <p:nvSpPr>
          <p:cNvPr id="16" name="Google Shape;130;p4">
            <a:extLst>
              <a:ext uri="{FF2B5EF4-FFF2-40B4-BE49-F238E27FC236}">
                <a16:creationId xmlns:a16="http://schemas.microsoft.com/office/drawing/2014/main" id="{072EA2E4-54BD-4976-BE1B-19BFA21966A4}"/>
              </a:ext>
            </a:extLst>
          </p:cNvPr>
          <p:cNvSpPr txBox="1"/>
          <p:nvPr/>
        </p:nvSpPr>
        <p:spPr>
          <a:xfrm>
            <a:off x="4315668" y="4618523"/>
            <a:ext cx="7586560" cy="2044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400"/>
              <a:buFont typeface="Nunito"/>
              <a:buNone/>
            </a:pPr>
            <a:r>
              <a:rPr lang="en-US" sz="24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Applications</a:t>
            </a:r>
            <a:r>
              <a:rPr lang="en-US" sz="2400" b="1" u="none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:</a:t>
            </a:r>
            <a:endParaRPr dirty="0"/>
          </a:p>
          <a:p>
            <a:pPr marL="171450" indent="-171450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b="1" dirty="0">
                <a:solidFill>
                  <a:srgbClr val="303B3F"/>
                </a:solidFill>
                <a:latin typeface="Nunito" pitchFamily="2" charset="0"/>
                <a:sym typeface="Nunito"/>
              </a:rPr>
              <a:t>Autonomous vehicles: </a:t>
            </a: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Detection of</a:t>
            </a:r>
            <a:r>
              <a:rPr lang="en-US" sz="1600" b="1" dirty="0">
                <a:solidFill>
                  <a:srgbClr val="303B3F"/>
                </a:solidFill>
                <a:latin typeface="Nunito" pitchFamily="2" charset="0"/>
                <a:sym typeface="Nunito"/>
              </a:rPr>
              <a:t> </a:t>
            </a: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obstacles, pedestrians and road surface</a:t>
            </a:r>
            <a:endParaRPr lang="en-US" sz="1600" dirty="0">
              <a:latin typeface="Nunito" pitchFamily="2" charset="0"/>
              <a:sym typeface="Nunito"/>
            </a:endParaRPr>
          </a:p>
          <a:p>
            <a:pPr marL="171450" indent="-171450" algn="just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Robotics</a:t>
            </a:r>
          </a:p>
          <a:p>
            <a:pPr marL="171450" indent="-171450" algn="just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Topography</a:t>
            </a:r>
          </a:p>
          <a:p>
            <a:pPr marL="171450" indent="-171450" algn="just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dirty="0">
                <a:solidFill>
                  <a:srgbClr val="303B3F"/>
                </a:solidFill>
                <a:latin typeface="Nunito" pitchFamily="2" charset="0"/>
                <a:sym typeface="Nunito"/>
              </a:rPr>
              <a:t>Geoscience</a:t>
            </a:r>
            <a:endParaRPr lang="en-US" sz="1600" dirty="0">
              <a:latin typeface="Nunito" pitchFamily="2" charset="0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84959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/>
          <p:nvPr/>
        </p:nvSpPr>
        <p:spPr>
          <a:xfrm>
            <a:off x="0" y="1431664"/>
            <a:ext cx="12192000" cy="3083441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3151" y="1431664"/>
            <a:ext cx="4122194" cy="4742125"/>
          </a:xfrm>
          <a:prstGeom prst="rect">
            <a:avLst/>
          </a:prstGeom>
          <a:solidFill>
            <a:srgbClr val="303B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b="1" dirty="0">
              <a:solidFill>
                <a:schemeClr val="lt1"/>
              </a:solidFill>
              <a:latin typeface="Nunito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800"/>
              <a:buFont typeface="Nunito"/>
              <a:buNone/>
            </a:pPr>
            <a:r>
              <a:rPr lang="pt-PT" sz="4000" b="1" dirty="0">
                <a:latin typeface="Nunito"/>
                <a:sym typeface="Nunito"/>
              </a:rPr>
              <a:t>Point-Cloud </a:t>
            </a:r>
            <a:r>
              <a:rPr lang="pt-PT" sz="4000" b="1" dirty="0">
                <a:solidFill>
                  <a:srgbClr val="1694B2"/>
                </a:solidFill>
                <a:latin typeface="Nunito"/>
                <a:sym typeface="Nunito"/>
              </a:rPr>
              <a:t>Data</a:t>
            </a:r>
            <a:r>
              <a:rPr lang="pt-PT" sz="4000" b="1" dirty="0">
                <a:latin typeface="Nunito"/>
                <a:sym typeface="Nunito"/>
              </a:rPr>
              <a:t> </a:t>
            </a:r>
            <a:r>
              <a:rPr lang="pt-PT" sz="4000" b="1" dirty="0">
                <a:solidFill>
                  <a:srgbClr val="1694B2"/>
                </a:solidFill>
                <a:latin typeface="Nunito"/>
                <a:sym typeface="Nunito"/>
              </a:rPr>
              <a:t>Compression</a:t>
            </a:r>
            <a:endParaRPr lang="pt-PT" sz="4000" b="1" dirty="0">
              <a:solidFill>
                <a:srgbClr val="1694B2"/>
              </a:solidFill>
              <a:latin typeface="Nunito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4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2DA5546C-C84B-4E15-8A31-32E72438490A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657EA6BE-630D-475E-9C93-9DCC976222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4" name="Picture 17">
            <a:extLst>
              <a:ext uri="{FF2B5EF4-FFF2-40B4-BE49-F238E27FC236}">
                <a16:creationId xmlns:a16="http://schemas.microsoft.com/office/drawing/2014/main" id="{C8F227FA-B751-4380-84E8-D158B5673E6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DD27B0F6-5582-4807-97F2-DFF7164505AC}"/>
              </a:ext>
            </a:extLst>
          </p:cNvPr>
          <p:cNvSpPr txBox="1"/>
          <p:nvPr/>
        </p:nvSpPr>
        <p:spPr>
          <a:xfrm>
            <a:off x="4196407" y="1580225"/>
            <a:ext cx="7995593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694B2"/>
                </a:solidFill>
                <a:latin typeface="Nunito"/>
              </a:rPr>
              <a:t>Main challenge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: Point-clouds with high resolution have a </a:t>
            </a:r>
            <a:r>
              <a:rPr lang="en-US" b="1" dirty="0">
                <a:solidFill>
                  <a:srgbClr val="1694B2"/>
                </a:solidFill>
                <a:latin typeface="Nunito"/>
              </a:rPr>
              <a:t>high amount </a:t>
            </a:r>
            <a:r>
              <a:rPr lang="en-US" dirty="0">
                <a:solidFill>
                  <a:srgbClr val="1694B2"/>
                </a:solidFill>
                <a:latin typeface="Nunito"/>
              </a:rPr>
              <a:t>of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Nunito" pitchFamily="2" charset="0"/>
              </a:rPr>
              <a:t>Real-time point-cloud data output from LiDAR can achieve a throughput of Gbit/s.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Nunito" pitchFamily="2" charset="0"/>
              </a:rPr>
              <a:t>For example, </a:t>
            </a:r>
            <a:r>
              <a:rPr lang="en-US" sz="1600" dirty="0" err="1">
                <a:latin typeface="Nunito" pitchFamily="2" charset="0"/>
              </a:rPr>
              <a:t>Velodyne</a:t>
            </a:r>
            <a:r>
              <a:rPr lang="en-US" sz="1600" dirty="0">
                <a:latin typeface="Nunito" pitchFamily="2" charset="0"/>
              </a:rPr>
              <a:t> Alpha Puck sensor can output 9,600,000 points per second.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dirty="0">
              <a:latin typeface="Nunito" pitchFamily="2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E9056DB-D6E9-440D-B551-BF2AC13B442A}"/>
              </a:ext>
            </a:extLst>
          </p:cNvPr>
          <p:cNvSpPr txBox="1"/>
          <p:nvPr/>
        </p:nvSpPr>
        <p:spPr>
          <a:xfrm>
            <a:off x="6224474" y="3420675"/>
            <a:ext cx="3982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>
                <a:latin typeface="Nunito"/>
              </a:rPr>
              <a:t>COMPRESSION</a:t>
            </a:r>
            <a:endParaRPr lang="en-US" sz="2000" b="1" dirty="0">
              <a:latin typeface="Nunito"/>
            </a:endParaRPr>
          </a:p>
        </p:txBody>
      </p:sp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ADCC5A9C-785D-461F-AFFE-678C65D0105D}"/>
              </a:ext>
            </a:extLst>
          </p:cNvPr>
          <p:cNvSpPr/>
          <p:nvPr/>
        </p:nvSpPr>
        <p:spPr>
          <a:xfrm>
            <a:off x="8039875" y="2887054"/>
            <a:ext cx="351693" cy="493582"/>
          </a:xfrm>
          <a:prstGeom prst="downArrow">
            <a:avLst/>
          </a:prstGeom>
          <a:solidFill>
            <a:srgbClr val="8498A0"/>
          </a:solidFill>
          <a:ln>
            <a:solidFill>
              <a:srgbClr val="1694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Imagem 2" descr="Uma imagem com cenário, caminho, rua, noite&#10;&#10;Descrição gerada automaticamente">
            <a:extLst>
              <a:ext uri="{FF2B5EF4-FFF2-40B4-BE49-F238E27FC236}">
                <a16:creationId xmlns:a16="http://schemas.microsoft.com/office/drawing/2014/main" id="{CB03D722-FC6D-4E39-A797-D165A56B74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93" y="1435212"/>
            <a:ext cx="4139276" cy="2388525"/>
          </a:xfrm>
          <a:prstGeom prst="rect">
            <a:avLst/>
          </a:prstGeom>
        </p:spPr>
      </p:pic>
      <p:pic>
        <p:nvPicPr>
          <p:cNvPr id="4" name="Marcador de Posição de Conteúdo 6" descr="Uma imagem com texto, cenário, caminho, laser&#10;&#10;Descrição gerada automaticamente">
            <a:extLst>
              <a:ext uri="{FF2B5EF4-FFF2-40B4-BE49-F238E27FC236}">
                <a16:creationId xmlns:a16="http://schemas.microsoft.com/office/drawing/2014/main" id="{B5426217-FA74-4FDC-88E1-2B4F5B1BE2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1" y="3830118"/>
            <a:ext cx="4131622" cy="2324565"/>
          </a:xfrm>
          <a:prstGeom prst="rect">
            <a:avLst/>
          </a:prstGeom>
        </p:spPr>
      </p:pic>
      <p:sp>
        <p:nvSpPr>
          <p:cNvPr id="16" name="Google Shape;130;p4">
            <a:extLst>
              <a:ext uri="{FF2B5EF4-FFF2-40B4-BE49-F238E27FC236}">
                <a16:creationId xmlns:a16="http://schemas.microsoft.com/office/drawing/2014/main" id="{D0D0D4C1-B0E1-4F51-8C1B-8027DC0325AB}"/>
              </a:ext>
            </a:extLst>
          </p:cNvPr>
          <p:cNvSpPr txBox="1"/>
          <p:nvPr/>
        </p:nvSpPr>
        <p:spPr>
          <a:xfrm>
            <a:off x="4301775" y="4816321"/>
            <a:ext cx="7789609" cy="1950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2400"/>
              <a:buFont typeface="Nunito"/>
              <a:buNone/>
            </a:pPr>
            <a:r>
              <a:rPr lang="en-US" sz="24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Solutions</a:t>
            </a:r>
            <a:r>
              <a:rPr lang="en-US" sz="2400" b="1" u="none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:</a:t>
            </a:r>
            <a:endParaRPr dirty="0"/>
          </a:p>
          <a:p>
            <a:pPr marL="171450" indent="-171450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r>
              <a:rPr lang="en-US" sz="1600" dirty="0">
                <a:solidFill>
                  <a:srgbClr val="303B3F"/>
                </a:solidFill>
                <a:latin typeface="Nunito" pitchFamily="2" charset="0"/>
              </a:rPr>
              <a:t>Some solutions try to mitigate this problem during data acquisition, while others focus on </a:t>
            </a:r>
            <a:r>
              <a:rPr lang="en-US" sz="1600" b="1" dirty="0">
                <a:solidFill>
                  <a:srgbClr val="303B3F"/>
                </a:solidFill>
                <a:latin typeface="Nunito" pitchFamily="2" charset="0"/>
              </a:rPr>
              <a:t>compressing data after being captured and transferred </a:t>
            </a:r>
            <a:r>
              <a:rPr lang="en-US" sz="1600" dirty="0">
                <a:solidFill>
                  <a:srgbClr val="303B3F"/>
                </a:solidFill>
                <a:latin typeface="Nunito" pitchFamily="2" charset="0"/>
              </a:rPr>
              <a:t>to a computing unit.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1AE8F7D-1803-4230-9AA2-72576D1990A2}"/>
              </a:ext>
            </a:extLst>
          </p:cNvPr>
          <p:cNvSpPr txBox="1"/>
          <p:nvPr/>
        </p:nvSpPr>
        <p:spPr>
          <a:xfrm>
            <a:off x="4196407" y="3898782"/>
            <a:ext cx="7989432" cy="1232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buSzPts val="1300"/>
            </a:pPr>
            <a:r>
              <a:rPr lang="en-US" sz="1600" dirty="0">
                <a:latin typeface="Nunito" pitchFamily="2" charset="0"/>
              </a:rPr>
              <a:t>Performing compression tasks </a:t>
            </a:r>
            <a:r>
              <a:rPr lang="en-US" sz="1600" b="1" dirty="0">
                <a:latin typeface="Nunito" pitchFamily="2" charset="0"/>
              </a:rPr>
              <a:t>may</a:t>
            </a:r>
            <a:r>
              <a:rPr lang="en-US" sz="1600" dirty="0">
                <a:latin typeface="Nunito" pitchFamily="2" charset="0"/>
              </a:rPr>
              <a:t> </a:t>
            </a:r>
            <a:r>
              <a:rPr lang="en-US" sz="1600" b="1" dirty="0">
                <a:latin typeface="Nunito" pitchFamily="2" charset="0"/>
              </a:rPr>
              <a:t>add significant processing overhead </a:t>
            </a:r>
            <a:r>
              <a:rPr lang="en-US" sz="1600" dirty="0">
                <a:latin typeface="Nunito" pitchFamily="2" charset="0"/>
              </a:rPr>
              <a:t>penalizing real-time applications that rely on the sensor’s output</a:t>
            </a:r>
            <a:r>
              <a:rPr lang="en-US" sz="1800" dirty="0">
                <a:latin typeface="Nunito" pitchFamily="2" charset="0"/>
              </a:rPr>
              <a:t>.</a:t>
            </a:r>
          </a:p>
          <a:p>
            <a:pPr marL="171450" indent="-171450">
              <a:lnSpc>
                <a:spcPct val="90000"/>
              </a:lnSpc>
              <a:spcBef>
                <a:spcPts val="900"/>
              </a:spcBef>
              <a:buSzPts val="1300"/>
              <a:buFont typeface="Noto Sans Symbols,Sans-Serif"/>
              <a:buChar char="▪"/>
            </a:pPr>
            <a:endParaRPr lang="en-US" sz="1800" dirty="0">
              <a:solidFill>
                <a:srgbClr val="303B3F"/>
              </a:solidFill>
              <a:latin typeface="Nunito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44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6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p3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" name="Google Shape;116;p3"/>
          <p:cNvSpPr txBox="1"/>
          <p:nvPr/>
        </p:nvSpPr>
        <p:spPr>
          <a:xfrm>
            <a:off x="10227076" y="5029199"/>
            <a:ext cx="1964924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ALFA</a:t>
            </a:r>
            <a:endParaRPr dirty="0"/>
          </a:p>
        </p:txBody>
      </p:sp>
      <p:sp>
        <p:nvSpPr>
          <p:cNvPr id="117" name="Google Shape;117;p3"/>
          <p:cNvSpPr txBox="1"/>
          <p:nvPr/>
        </p:nvSpPr>
        <p:spPr>
          <a:xfrm>
            <a:off x="3805084" y="6003472"/>
            <a:ext cx="8386915" cy="240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r>
              <a:rPr lang="pt-PT" sz="1400" dirty="0">
                <a:solidFill>
                  <a:srgbClr val="8498A0"/>
                </a:solidFill>
                <a:latin typeface="Nunito"/>
              </a:rPr>
              <a:t>Framework for Automotive</a:t>
            </a:r>
            <a:endParaRPr sz="1400" dirty="0">
              <a:solidFill>
                <a:srgbClr val="8498A0"/>
              </a:solidFill>
              <a:latin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806756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EBB3720-37C4-4A7E-87D7-11FB04A1CA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3030"/>
          <a:stretch/>
        </p:blipFill>
        <p:spPr>
          <a:xfrm>
            <a:off x="5333504" y="1491856"/>
            <a:ext cx="5991721" cy="4886655"/>
          </a:xfrm>
          <a:prstGeom prst="rect">
            <a:avLst/>
          </a:prstGeom>
        </p:spPr>
      </p:pic>
      <p:sp>
        <p:nvSpPr>
          <p:cNvPr id="153" name="Google Shape;153;p6"/>
          <p:cNvSpPr/>
          <p:nvPr/>
        </p:nvSpPr>
        <p:spPr>
          <a:xfrm>
            <a:off x="361507" y="1467289"/>
            <a:ext cx="4515293" cy="4742125"/>
          </a:xfrm>
          <a:prstGeom prst="rect">
            <a:avLst/>
          </a:prstGeom>
          <a:solidFill>
            <a:srgbClr val="303B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55;p6">
            <a:extLst>
              <a:ext uri="{FF2B5EF4-FFF2-40B4-BE49-F238E27FC236}">
                <a16:creationId xmlns:a16="http://schemas.microsoft.com/office/drawing/2014/main" id="{14818BFF-D616-41BF-94F4-F4E5D23B1A23}"/>
              </a:ext>
            </a:extLst>
          </p:cNvPr>
          <p:cNvSpPr txBox="1"/>
          <p:nvPr/>
        </p:nvSpPr>
        <p:spPr>
          <a:xfrm>
            <a:off x="361506" y="2447925"/>
            <a:ext cx="4515293" cy="3761489"/>
          </a:xfrm>
          <a:prstGeom prst="rect">
            <a:avLst/>
          </a:prstGeom>
          <a:solidFill>
            <a:srgbClr val="A3B2B8"/>
          </a:solidFill>
          <a:ln>
            <a:solidFill>
              <a:srgbClr val="C2CCD0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Nunito" pitchFamily="2" charset="0"/>
              </a:rPr>
              <a:t>Generic</a:t>
            </a:r>
            <a:r>
              <a:rPr lang="pt-PT" sz="1800" b="0" i="0" u="none" strike="noStrike" baseline="0" dirty="0">
                <a:latin typeface="Nunito" pitchFamily="2" charset="0"/>
              </a:rPr>
              <a:t> </a:t>
            </a:r>
            <a:r>
              <a:rPr lang="en-US" sz="1800" b="0" i="0" u="none" strike="noStrike" baseline="0" dirty="0">
                <a:latin typeface="Nunito" pitchFamily="2" charset="0"/>
              </a:rPr>
              <a:t>and</a:t>
            </a:r>
            <a:r>
              <a:rPr lang="pt-PT" sz="1800" b="0" i="0" u="none" strike="noStrike" baseline="0" dirty="0">
                <a:latin typeface="Nunito" pitchFamily="2" charset="0"/>
              </a:rPr>
              <a:t> multi-sensor interface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PT" sz="1800" b="0" i="0" u="none" strike="noStrike" baseline="0" dirty="0">
              <a:latin typeface="Nunito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Nunito" pitchFamily="2" charset="0"/>
              </a:rPr>
              <a:t>Several</a:t>
            </a:r>
            <a:r>
              <a:rPr lang="pt-PT" sz="1800" b="0" i="0" u="none" strike="noStrike" baseline="0" dirty="0">
                <a:latin typeface="Nunito" pitchFamily="2" charset="0"/>
              </a:rPr>
              <a:t> </a:t>
            </a:r>
            <a:r>
              <a:rPr lang="pt-PT" sz="1800" b="0" i="0" u="none" strike="noStrike" baseline="0" dirty="0" err="1">
                <a:latin typeface="Nunito" pitchFamily="2" charset="0"/>
              </a:rPr>
              <a:t>pre-processing</a:t>
            </a:r>
            <a:r>
              <a:rPr lang="pt-PT" sz="1800" b="0" i="0" u="none" strike="noStrike" baseline="0" dirty="0">
                <a:latin typeface="Nunito" pitchFamily="2" charset="0"/>
              </a:rPr>
              <a:t> </a:t>
            </a:r>
            <a:r>
              <a:rPr lang="en-US" sz="1800" b="0" i="0" u="none" strike="noStrike" baseline="0" dirty="0">
                <a:latin typeface="Nunito" pitchFamily="2" charset="0"/>
              </a:rPr>
              <a:t>algorithms</a:t>
            </a:r>
            <a:endParaRPr lang="pt-PT" dirty="0">
              <a:latin typeface="Nunito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800" b="0" i="0" u="none" strike="noStrike" baseline="0" dirty="0">
              <a:latin typeface="Nunito" pitchFamily="2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800" b="0" i="0" u="none" strike="noStrike" baseline="0" dirty="0">
                <a:latin typeface="Nunito" pitchFamily="2" charset="0"/>
              </a:rPr>
              <a:t>Configurable output for High-level applications</a:t>
            </a:r>
          </a:p>
          <a:p>
            <a:pPr>
              <a:lnSpc>
                <a:spcPct val="100000"/>
              </a:lnSpc>
            </a:pPr>
            <a:endParaRPr lang="pt-PT" sz="1800" b="0" i="0" u="none" strike="noStrike" baseline="0" dirty="0">
              <a:latin typeface="Nunito" pitchFamily="2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800" b="0" i="0" u="none" strike="noStrike" baseline="0" dirty="0">
                <a:latin typeface="Nunito"/>
              </a:rPr>
              <a:t>Reconfigurable point-cloud</a:t>
            </a:r>
            <a:r>
              <a:rPr lang="pt-PT" b="0" i="0" u="none" strike="noStrike" baseline="0" dirty="0">
                <a:latin typeface="Nunito"/>
              </a:rPr>
              <a:t> </a:t>
            </a:r>
            <a:r>
              <a:rPr lang="pt-PT" sz="1800" b="0" i="0" u="none" strike="noStrike" baseline="0" dirty="0">
                <a:latin typeface="Nunito"/>
              </a:rPr>
              <a:t>representation architecture</a:t>
            </a:r>
            <a:endParaRPr lang="pt-PT" sz="1800" dirty="0">
              <a:latin typeface="Nunito"/>
            </a:endParaRPr>
          </a:p>
          <a:p>
            <a:pPr algn="ctr">
              <a:lnSpc>
                <a:spcPct val="100000"/>
              </a:lnSpc>
              <a:buClr>
                <a:prstClr val="white"/>
              </a:buClr>
              <a:buSzPts val="1700"/>
              <a:buFont typeface="Nunito"/>
            </a:pPr>
            <a:endParaRPr lang="pt-PT" sz="1800" b="0" i="0" u="none" strike="noStrike" baseline="0" dirty="0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149" name="Google Shape;149;p6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2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3900"/>
              <a:buFont typeface="Nunito"/>
              <a:buNone/>
            </a:pPr>
            <a:r>
              <a:rPr lang="en-US" sz="39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ALFA –</a:t>
            </a:r>
            <a:r>
              <a:rPr lang="en-US" sz="4000" b="1" i="0" u="none" strike="noStrike" cap="none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3900" b="1" dirty="0">
                <a:solidFill>
                  <a:srgbClr val="1694B2"/>
                </a:solidFill>
                <a:latin typeface="Nunito"/>
                <a:ea typeface="Nunito"/>
                <a:cs typeface="Nunito"/>
                <a:sym typeface="Nunito"/>
              </a:rPr>
              <a:t>Advanced LiDAR Framework for Automotive</a:t>
            </a:r>
            <a:endParaRPr sz="3900" b="1" dirty="0">
              <a:solidFill>
                <a:srgbClr val="1694B2"/>
              </a:solidFill>
              <a:latin typeface="Nunito"/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6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id="{D27FF1A7-0051-4C17-8CAA-4B9A5A199D21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2" name="Picture 16">
            <a:extLst>
              <a:ext uri="{FF2B5EF4-FFF2-40B4-BE49-F238E27FC236}">
                <a16:creationId xmlns:a16="http://schemas.microsoft.com/office/drawing/2014/main" id="{B565315E-2F2A-453C-8E1D-396E5827EC7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3" name="Picture 17">
            <a:extLst>
              <a:ext uri="{FF2B5EF4-FFF2-40B4-BE49-F238E27FC236}">
                <a16:creationId xmlns:a16="http://schemas.microsoft.com/office/drawing/2014/main" id="{7CE2CCEC-0FC6-4198-A4DC-05207BA692B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4" name="Google Shape;152;p6">
            <a:extLst>
              <a:ext uri="{FF2B5EF4-FFF2-40B4-BE49-F238E27FC236}">
                <a16:creationId xmlns:a16="http://schemas.microsoft.com/office/drawing/2014/main" id="{7DBCE6C0-BC24-4337-B08E-A51560812F1C}"/>
              </a:ext>
            </a:extLst>
          </p:cNvPr>
          <p:cNvSpPr/>
          <p:nvPr/>
        </p:nvSpPr>
        <p:spPr>
          <a:xfrm>
            <a:off x="361505" y="1467288"/>
            <a:ext cx="4515293" cy="980638"/>
          </a:xfrm>
          <a:prstGeom prst="rect">
            <a:avLst/>
          </a:prstGeom>
          <a:solidFill>
            <a:srgbClr val="303B3F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  <a:sym typeface="Calibri"/>
              </a:rPr>
              <a:t>In-house framework designed and developed at the University by Ricardo </a:t>
            </a:r>
            <a:r>
              <a:rPr lang="en-US" b="1" dirty="0" err="1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  <a:sym typeface="Calibri"/>
              </a:rPr>
              <a:t>Roriz</a:t>
            </a:r>
            <a:r>
              <a:rPr lang="en-US" b="1" dirty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  <a:sym typeface="Calibri"/>
              </a:rPr>
              <a:t> and Tiago Gomes at ESRG.</a:t>
            </a:r>
          </a:p>
          <a:p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 </a:t>
            </a:r>
            <a:endParaRPr lang="en-US" sz="1800" dirty="0">
              <a:solidFill>
                <a:schemeClr val="lt1"/>
              </a:solidFill>
              <a:latin typeface="Nunito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2726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8" name="Google Shape;508;p27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9" name="Google Shape;509;p27"/>
          <p:cNvSpPr txBox="1"/>
          <p:nvPr/>
        </p:nvSpPr>
        <p:spPr>
          <a:xfrm>
            <a:off x="10330543" y="5029199"/>
            <a:ext cx="1861458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Goals</a:t>
            </a:r>
            <a:endParaRPr dirty="0"/>
          </a:p>
        </p:txBody>
      </p:sp>
      <p:sp>
        <p:nvSpPr>
          <p:cNvPr id="510" name="Google Shape;510;p27"/>
          <p:cNvSpPr txBox="1"/>
          <p:nvPr/>
        </p:nvSpPr>
        <p:spPr>
          <a:xfrm>
            <a:off x="4895850" y="6003472"/>
            <a:ext cx="7296149" cy="230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5323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40;p5">
            <a:extLst>
              <a:ext uri="{FF2B5EF4-FFF2-40B4-BE49-F238E27FC236}">
                <a16:creationId xmlns:a16="http://schemas.microsoft.com/office/drawing/2014/main" id="{6825F384-7122-4CEC-AC8A-76CC7EE17895}"/>
              </a:ext>
            </a:extLst>
          </p:cNvPr>
          <p:cNvSpPr/>
          <p:nvPr/>
        </p:nvSpPr>
        <p:spPr>
          <a:xfrm>
            <a:off x="0" y="1440524"/>
            <a:ext cx="12192000" cy="3083441"/>
          </a:xfrm>
          <a:prstGeom prst="rect">
            <a:avLst/>
          </a:prstGeom>
          <a:solidFill>
            <a:srgbClr val="8498A0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 txBox="1"/>
          <p:nvPr/>
        </p:nvSpPr>
        <p:spPr>
          <a:xfrm>
            <a:off x="0" y="241301"/>
            <a:ext cx="12192000" cy="68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3B3F"/>
              </a:buClr>
              <a:buSzPts val="3900"/>
              <a:buFont typeface="Nunito"/>
              <a:buNone/>
            </a:pPr>
            <a:r>
              <a:rPr lang="en-US" sz="3900" b="1" dirty="0">
                <a:solidFill>
                  <a:srgbClr val="303B3F"/>
                </a:solidFill>
                <a:latin typeface="Nunito"/>
                <a:ea typeface="Nunito"/>
                <a:cs typeface="Nunito"/>
                <a:sym typeface="Nunito"/>
              </a:rPr>
              <a:t>Goals</a:t>
            </a:r>
            <a:endParaRPr sz="3900" b="1" dirty="0">
              <a:solidFill>
                <a:srgbClr val="1694B2"/>
              </a:solidFill>
              <a:latin typeface="Nunito"/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0" y="6507793"/>
            <a:ext cx="12192000" cy="2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200"/>
              <a:buFont typeface="Nunito"/>
              <a:buNone/>
            </a:pPr>
            <a:fld id="{00000000-1234-1234-1234-123412341234}" type="slidenum">
              <a:rPr lang="en-US" sz="1200">
                <a:solidFill>
                  <a:srgbClr val="8498A0"/>
                </a:solidFill>
                <a:latin typeface="Nunito"/>
                <a:ea typeface="Nunito"/>
                <a:cs typeface="Nunito"/>
                <a:sym typeface="Nunito"/>
              </a:rPr>
              <a:t>8</a:t>
            </a:fld>
            <a:endParaRPr sz="1200">
              <a:solidFill>
                <a:srgbClr val="8498A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id="{D27FF1A7-0051-4C17-8CAA-4B9A5A199D21}"/>
              </a:ext>
            </a:extLst>
          </p:cNvPr>
          <p:cNvSpPr txBox="1"/>
          <p:nvPr/>
        </p:nvSpPr>
        <p:spPr>
          <a:xfrm>
            <a:off x="521845" y="6392562"/>
            <a:ext cx="130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>
                <a:solidFill>
                  <a:srgbClr val="303B3F"/>
                </a:solidFill>
                <a:latin typeface="Nunito" panose="00000500000000000000" pitchFamily="2" charset="0"/>
              </a:rPr>
              <a:t>ESRG</a:t>
            </a:r>
            <a:r>
              <a:rPr lang="pt-PT" sz="1600" b="1" dirty="0">
                <a:solidFill>
                  <a:srgbClr val="8498A0"/>
                </a:solidFill>
                <a:latin typeface="Nunito" panose="00000500000000000000" pitchFamily="2" charset="0"/>
              </a:rPr>
              <a:t>v3</a:t>
            </a:r>
            <a:endParaRPr lang="en-US" sz="1600" b="1" dirty="0">
              <a:solidFill>
                <a:srgbClr val="8498A0"/>
              </a:solidFill>
              <a:latin typeface="Nunito" panose="00000500000000000000" pitchFamily="2" charset="0"/>
            </a:endParaRPr>
          </a:p>
        </p:txBody>
      </p:sp>
      <p:pic>
        <p:nvPicPr>
          <p:cNvPr id="12" name="Picture 16">
            <a:extLst>
              <a:ext uri="{FF2B5EF4-FFF2-40B4-BE49-F238E27FC236}">
                <a16:creationId xmlns:a16="http://schemas.microsoft.com/office/drawing/2014/main" id="{B565315E-2F2A-453C-8E1D-396E5827EC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2" y="6459170"/>
            <a:ext cx="232073" cy="232073"/>
          </a:xfrm>
          <a:prstGeom prst="rect">
            <a:avLst/>
          </a:prstGeom>
        </p:spPr>
      </p:pic>
      <p:pic>
        <p:nvPicPr>
          <p:cNvPr id="13" name="Picture 17">
            <a:extLst>
              <a:ext uri="{FF2B5EF4-FFF2-40B4-BE49-F238E27FC236}">
                <a16:creationId xmlns:a16="http://schemas.microsoft.com/office/drawing/2014/main" id="{7CE2CCEC-0FC6-4198-A4DC-05207BA692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9466" y="6073819"/>
            <a:ext cx="1432534" cy="1002774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CA3C82F1-00FB-4BE0-9DFE-62F908C0D457}"/>
              </a:ext>
            </a:extLst>
          </p:cNvPr>
          <p:cNvSpPr txBox="1"/>
          <p:nvPr/>
        </p:nvSpPr>
        <p:spPr>
          <a:xfrm>
            <a:off x="521845" y="1916280"/>
            <a:ext cx="11157965" cy="38933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b="1" dirty="0">
                <a:solidFill>
                  <a:srgbClr val="1694B2"/>
                </a:solidFill>
                <a:latin typeface="Nunito"/>
              </a:rPr>
              <a:t>The main goal of this dissertation is to develop an FPGA based approach for streaming point cloud data compression.</a:t>
            </a:r>
            <a:endParaRPr lang="en-US" dirty="0">
              <a:latin typeface="Nunito" pitchFamily="2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Nunito" pitchFamily="2" charset="0"/>
              </a:rPr>
              <a:t>Software libraries to enable streaming point-cloud data compression in ALFA platform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Nunito" pitchFamily="2" charset="0"/>
              </a:rPr>
              <a:t>Hardware acceleration to enable streaming point-cloud data compression in ALFA platform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Nunito" pitchFamily="2" charset="0"/>
              </a:rPr>
              <a:t>ALFA integration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Nunito" pitchFamily="2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19" name="Google Shape;152;p6">
            <a:extLst>
              <a:ext uri="{FF2B5EF4-FFF2-40B4-BE49-F238E27FC236}">
                <a16:creationId xmlns:a16="http://schemas.microsoft.com/office/drawing/2014/main" id="{11C5E209-0A92-47C1-B669-E8DA79D56F35}"/>
              </a:ext>
            </a:extLst>
          </p:cNvPr>
          <p:cNvSpPr/>
          <p:nvPr/>
        </p:nvSpPr>
        <p:spPr>
          <a:xfrm>
            <a:off x="0" y="4509212"/>
            <a:ext cx="12191998" cy="361511"/>
          </a:xfrm>
          <a:prstGeom prst="rect">
            <a:avLst/>
          </a:prstGeom>
          <a:solidFill>
            <a:srgbClr val="989D9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4793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B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8" name="Google Shape;508;p27"/>
          <p:cNvCxnSpPr/>
          <p:nvPr/>
        </p:nvCxnSpPr>
        <p:spPr>
          <a:xfrm>
            <a:off x="0" y="5910943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9" name="Google Shape;509;p27"/>
          <p:cNvSpPr txBox="1"/>
          <p:nvPr/>
        </p:nvSpPr>
        <p:spPr>
          <a:xfrm>
            <a:off x="9016677" y="5029199"/>
            <a:ext cx="3175323" cy="8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unito"/>
              <a:buNone/>
            </a:pPr>
            <a:r>
              <a:rPr lang="en-US" sz="48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Relevance</a:t>
            </a:r>
            <a:endParaRPr dirty="0"/>
          </a:p>
        </p:txBody>
      </p:sp>
      <p:sp>
        <p:nvSpPr>
          <p:cNvPr id="510" name="Google Shape;510;p27"/>
          <p:cNvSpPr txBox="1"/>
          <p:nvPr/>
        </p:nvSpPr>
        <p:spPr>
          <a:xfrm>
            <a:off x="4895850" y="6003472"/>
            <a:ext cx="7296149" cy="230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498A0"/>
              </a:buClr>
              <a:buSzPts val="1400"/>
              <a:buFont typeface="Nunito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10581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C5F69975-B7D6-419A-94FA-17D4CE00A5C4}" vid="{00A85036-7986-4D51-AC69-F18D2498089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CB60B90F981A047A6420212EA8D44B2" ma:contentTypeVersion="11" ma:contentTypeDescription="Criar um novo documento." ma:contentTypeScope="" ma:versionID="e7d77a4d9bb1581ee1b7d2f2ef48f733">
  <xsd:schema xmlns:xsd="http://www.w3.org/2001/XMLSchema" xmlns:xs="http://www.w3.org/2001/XMLSchema" xmlns:p="http://schemas.microsoft.com/office/2006/metadata/properties" xmlns:ns3="8a89abf9-f38f-4973-bd86-40e4306b0861" targetNamespace="http://schemas.microsoft.com/office/2006/metadata/properties" ma:root="true" ma:fieldsID="b6b04f6be3a83917c876d59fbe7328dc" ns3:_="">
    <xsd:import namespace="8a89abf9-f38f-4973-bd86-40e4306b086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9abf9-f38f-4973-bd86-40e4306b08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7A6BAE2-AE27-42CE-B7F2-F74C5091721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B40CDF3-2EC7-4FCA-9EBE-167DE5C78EC0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8a89abf9-f38f-4973-bd86-40e4306b0861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394060E-67B6-4E73-ACEF-345629012E9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89abf9-f38f-4973-bd86-40e4306b086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4380</TotalTime>
  <Words>739</Words>
  <Application>Microsoft Office PowerPoint</Application>
  <PresentationFormat>Ecrã Panorâmico</PresentationFormat>
  <Paragraphs>129</Paragraphs>
  <Slides>13</Slides>
  <Notes>13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20" baseType="lpstr">
      <vt:lpstr>Symbol</vt:lpstr>
      <vt:lpstr>Calibri Light</vt:lpstr>
      <vt:lpstr>Arial</vt:lpstr>
      <vt:lpstr>Calibri</vt:lpstr>
      <vt:lpstr>Nunito</vt:lpstr>
      <vt:lpstr>Noto Sans Symbols,Sans-Serif</vt:lpstr>
      <vt:lpstr>Tema1</vt:lpstr>
      <vt:lpstr>ALFA-Pc: Streaming Point Cloud Data Compression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Nagoya University Meeting</dc:title>
  <dc:creator>Sandro</dc:creator>
  <cp:lastModifiedBy>Francisco André Oliveira Dias</cp:lastModifiedBy>
  <cp:revision>8</cp:revision>
  <dcterms:created xsi:type="dcterms:W3CDTF">2019-02-04T10:47:33Z</dcterms:created>
  <dcterms:modified xsi:type="dcterms:W3CDTF">2021-11-16T22:43:34Z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0x010100ECB60B90F981A047A6420212EA8D44B2</vt:lpwstr>
  </property>
</Properties>
</file>